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794500" cy="9921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09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6094"/>
          </a:xfrm>
          <a:prstGeom prst="rect">
            <a:avLst/>
          </a:prstGeom>
        </p:spPr>
        <p:txBody>
          <a:bodyPr vert="horz" lIns="91440" tIns="45720" rIns="91440" bIns="45720" rtlCol="0"/>
          <a:lstStyle>
            <a:lvl1pPr algn="r">
              <a:defRPr sz="1200"/>
            </a:lvl1pPr>
          </a:lstStyle>
          <a:p>
            <a:fld id="{045868E4-9E2C-4278-AA9B-39E080F90C65}" type="datetimeFigureOut">
              <a:rPr lang="en-GB" smtClean="0"/>
              <a:pPr/>
              <a:t>15/10/2015</a:t>
            </a:fld>
            <a:endParaRPr lang="en-GB"/>
          </a:p>
        </p:txBody>
      </p:sp>
      <p:sp>
        <p:nvSpPr>
          <p:cNvPr id="4" name="Footer Placeholder 3"/>
          <p:cNvSpPr>
            <a:spLocks noGrp="1"/>
          </p:cNvSpPr>
          <p:nvPr>
            <p:ph type="ftr" sz="quarter" idx="2"/>
          </p:nvPr>
        </p:nvSpPr>
        <p:spPr>
          <a:xfrm>
            <a:off x="0" y="9424059"/>
            <a:ext cx="2944283" cy="49609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24059"/>
            <a:ext cx="2944283" cy="496094"/>
          </a:xfrm>
          <a:prstGeom prst="rect">
            <a:avLst/>
          </a:prstGeom>
        </p:spPr>
        <p:txBody>
          <a:bodyPr vert="horz" lIns="91440" tIns="45720" rIns="91440" bIns="45720" rtlCol="0" anchor="b"/>
          <a:lstStyle>
            <a:lvl1pPr algn="r">
              <a:defRPr sz="1200"/>
            </a:lvl1pPr>
          </a:lstStyle>
          <a:p>
            <a:fld id="{6E419C31-853A-4516-AF9A-2AEF4169C779}" type="slidenum">
              <a:rPr lang="en-GB" smtClean="0"/>
              <a:pPr/>
              <a:t>‹#›</a:t>
            </a:fld>
            <a:endParaRPr lang="en-GB"/>
          </a:p>
        </p:txBody>
      </p:sp>
    </p:spTree>
    <p:extLst>
      <p:ext uri="{BB962C8B-B14F-4D97-AF65-F5344CB8AC3E}">
        <p14:creationId xmlns:p14="http://schemas.microsoft.com/office/powerpoint/2010/main" val="7340917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F5078-F7C9-4E87-8998-876573D5F6AE}" type="datetimeFigureOut">
              <a:rPr lang="en-GB" smtClean="0"/>
              <a:pPr/>
              <a:t>15/10/2015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5B04D-F0B2-468E-A031-E4AFC7F57A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F5078-F7C9-4E87-8998-876573D5F6AE}" type="datetimeFigureOut">
              <a:rPr lang="en-GB" smtClean="0"/>
              <a:pPr/>
              <a:t>15/10/2015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5B04D-F0B2-468E-A031-E4AFC7F57A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81001"/>
            <a:ext cx="5257800" cy="1447799"/>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a:xfrm>
            <a:off x="685800" y="2667000"/>
            <a:ext cx="7772400" cy="3429000"/>
          </a:xfrm>
        </p:spPr>
        <p:txBody>
          <a:bodyPr>
            <a:normAutofit fontScale="92500" lnSpcReduction="20000"/>
          </a:bodyPr>
          <a:lstStyle/>
          <a:p>
            <a:r>
              <a:rPr lang="en-GB" b="1" dirty="0" smtClean="0">
                <a:solidFill>
                  <a:srgbClr val="002060"/>
                </a:solidFill>
              </a:rPr>
              <a:t>LOCAL RESOLUTION PROCESS – </a:t>
            </a:r>
          </a:p>
          <a:p>
            <a:r>
              <a:rPr lang="en-GB" b="1" dirty="0" smtClean="0">
                <a:solidFill>
                  <a:srgbClr val="002060"/>
                </a:solidFill>
              </a:rPr>
              <a:t>PRACTICALITIES AND THE RCT EXPERIENCE –</a:t>
            </a:r>
          </a:p>
          <a:p>
            <a:r>
              <a:rPr lang="en-GB" b="1" dirty="0" smtClean="0">
                <a:solidFill>
                  <a:srgbClr val="002060"/>
                </a:solidFill>
              </a:rPr>
              <a:t>FUTURE ROLE?</a:t>
            </a:r>
          </a:p>
          <a:p>
            <a:endParaRPr lang="en-GB" b="1" dirty="0" smtClean="0">
              <a:solidFill>
                <a:srgbClr val="002060"/>
              </a:solidFill>
            </a:endParaRPr>
          </a:p>
          <a:p>
            <a:r>
              <a:rPr lang="en-GB" b="1" dirty="0" smtClean="0">
                <a:solidFill>
                  <a:srgbClr val="002060"/>
                </a:solidFill>
              </a:rPr>
              <a:t>Paul Lucas</a:t>
            </a:r>
          </a:p>
          <a:p>
            <a:r>
              <a:rPr lang="en-GB" b="1" dirty="0" smtClean="0">
                <a:solidFill>
                  <a:srgbClr val="002060"/>
                </a:solidFill>
              </a:rPr>
              <a:t>    Monitoring Officer</a:t>
            </a:r>
          </a:p>
          <a:p>
            <a:r>
              <a:rPr lang="en-GB" b="1" dirty="0" smtClean="0">
                <a:solidFill>
                  <a:srgbClr val="002060"/>
                </a:solidFill>
              </a:rPr>
              <a:t>Rhondda Cynon </a:t>
            </a:r>
            <a:r>
              <a:rPr lang="en-GB" b="1" dirty="0" err="1" smtClean="0">
                <a:solidFill>
                  <a:srgbClr val="002060"/>
                </a:solidFill>
              </a:rPr>
              <a:t>Taf</a:t>
            </a:r>
            <a:r>
              <a:rPr lang="en-GB" b="1" dirty="0" smtClean="0">
                <a:solidFill>
                  <a:srgbClr val="002060"/>
                </a:solidFill>
              </a:rPr>
              <a:t> County Borough Council</a:t>
            </a:r>
            <a:r>
              <a:rPr lang="en-GB" sz="4400" b="1" dirty="0" smtClean="0">
                <a:solidFill>
                  <a:srgbClr val="002060"/>
                </a:solidFill>
              </a:rPr>
              <a:t> </a:t>
            </a:r>
          </a:p>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371600" y="457200"/>
            <a:ext cx="6460331" cy="1987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ea typeface="Calibri" pitchFamily="34" charset="0"/>
                <a:cs typeface="Arial" charset="0"/>
              </a:rPr>
              <a:t/>
            </a:r>
            <a:br>
              <a:rPr lang="en-GB" u="sng" dirty="0" smtClean="0">
                <a:ea typeface="Calibri" pitchFamily="34" charset="0"/>
                <a:cs typeface="Arial" charset="0"/>
              </a:rPr>
            </a:br>
            <a:r>
              <a:rPr lang="en-GB" u="sng" dirty="0">
                <a:ea typeface="Calibri" pitchFamily="34" charset="0"/>
                <a:cs typeface="Arial" charset="0"/>
              </a:rPr>
              <a:t/>
            </a:r>
            <a:br>
              <a:rPr lang="en-GB" u="sng" dirty="0">
                <a:ea typeface="Calibri" pitchFamily="34" charset="0"/>
                <a:cs typeface="Arial" charset="0"/>
              </a:rPr>
            </a:br>
            <a:r>
              <a:rPr lang="en-GB" sz="3100" b="1" dirty="0" smtClean="0">
                <a:solidFill>
                  <a:srgbClr val="002060"/>
                </a:solidFill>
                <a:latin typeface="Arial" pitchFamily="34" charset="0"/>
                <a:ea typeface="Calibri" pitchFamily="34" charset="0"/>
                <a:cs typeface="Arial" pitchFamily="34" charset="0"/>
              </a:rPr>
              <a:t>FUTURE</a:t>
            </a:r>
            <a:br>
              <a:rPr lang="en-GB" sz="3100" b="1" dirty="0" smtClean="0">
                <a:solidFill>
                  <a:srgbClr val="002060"/>
                </a:solidFill>
                <a:latin typeface="Arial" pitchFamily="34" charset="0"/>
                <a:ea typeface="Calibri" pitchFamily="34" charset="0"/>
                <a:cs typeface="Arial" pitchFamily="34" charset="0"/>
              </a:rPr>
            </a:br>
            <a:r>
              <a:rPr lang="en-GB" u="sng" dirty="0" smtClean="0">
                <a:solidFill>
                  <a:srgbClr val="002060"/>
                </a:solidFill>
                <a:ea typeface="Calibri" pitchFamily="34" charset="0"/>
                <a:cs typeface="Arial" charset="0"/>
              </a:rPr>
              <a:t> </a:t>
            </a:r>
            <a:r>
              <a:rPr lang="en-GB" b="0" dirty="0" smtClean="0">
                <a:solidFill>
                  <a:srgbClr val="002060"/>
                </a:solidFill>
                <a:latin typeface="Times" pitchFamily="18" charset="0"/>
                <a:ea typeface="Calibri" pitchFamily="34" charset="0"/>
                <a:cs typeface="Arial" charset="0"/>
              </a:rPr>
              <a:t/>
            </a:r>
            <a:br>
              <a:rPr lang="en-GB" b="0" dirty="0" smtClean="0">
                <a:solidFill>
                  <a:srgbClr val="002060"/>
                </a:solidFill>
                <a:latin typeface="Times" pitchFamily="18" charset="0"/>
                <a:ea typeface="Calibri" pitchFamily="34" charset="0"/>
                <a:cs typeface="Arial" charset="0"/>
              </a:rPr>
            </a:br>
            <a:endParaRPr lang="en-GB" dirty="0">
              <a:solidFill>
                <a:srgbClr val="002060"/>
              </a:solidFill>
            </a:endParaRPr>
          </a:p>
        </p:txBody>
      </p:sp>
      <p:sp>
        <p:nvSpPr>
          <p:cNvPr id="3" name="Content Placeholder 2"/>
          <p:cNvSpPr>
            <a:spLocks noGrp="1"/>
          </p:cNvSpPr>
          <p:nvPr>
            <p:ph idx="1"/>
          </p:nvPr>
        </p:nvSpPr>
        <p:spPr/>
        <p:txBody>
          <a:bodyPr>
            <a:normAutofit/>
          </a:bodyPr>
          <a:lstStyle/>
          <a:p>
            <a:endParaRPr lang="en-GB" sz="2400" b="0" dirty="0" smtClean="0">
              <a:solidFill>
                <a:srgbClr val="002060"/>
              </a:solidFill>
              <a:latin typeface="Arial" pitchFamily="34" charset="0"/>
              <a:ea typeface="Calibri" pitchFamily="34" charset="0"/>
              <a:cs typeface="Arial" pitchFamily="34" charset="0"/>
            </a:endParaRPr>
          </a:p>
          <a:p>
            <a:r>
              <a:rPr lang="en-GB" sz="2400" b="0" dirty="0" smtClean="0">
                <a:solidFill>
                  <a:srgbClr val="002060"/>
                </a:solidFill>
                <a:latin typeface="Arial" pitchFamily="34" charset="0"/>
                <a:ea typeface="Calibri" pitchFamily="34" charset="0"/>
                <a:cs typeface="Arial" pitchFamily="34" charset="0"/>
              </a:rPr>
              <a:t>Increase in cases being dealt with under local resolution process.</a:t>
            </a:r>
          </a:p>
          <a:p>
            <a:endParaRPr lang="en-GB" sz="2400" b="0" dirty="0" smtClean="0">
              <a:solidFill>
                <a:srgbClr val="002060"/>
              </a:solidFill>
              <a:latin typeface="Arial" pitchFamily="34" charset="0"/>
              <a:ea typeface="Calibri" pitchFamily="34" charset="0"/>
              <a:cs typeface="Arial" pitchFamily="34" charset="0"/>
            </a:endParaRPr>
          </a:p>
          <a:p>
            <a:r>
              <a:rPr lang="en-GB" sz="2400" b="0" dirty="0" smtClean="0">
                <a:solidFill>
                  <a:srgbClr val="002060"/>
                </a:solidFill>
                <a:latin typeface="Arial" pitchFamily="34" charset="0"/>
                <a:ea typeface="Calibri" pitchFamily="34" charset="0"/>
                <a:cs typeface="Arial" pitchFamily="34" charset="0"/>
              </a:rPr>
              <a:t>Community councils - member/officer protocols, roll out of the local resolution process? &amp; sanctions.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ea typeface="Calibri" pitchFamily="34" charset="0"/>
                <a:cs typeface="Arial" charset="0"/>
              </a:rPr>
              <a:t/>
            </a:r>
            <a:br>
              <a:rPr lang="en-GB" u="sng" dirty="0" smtClean="0">
                <a:ea typeface="Calibri" pitchFamily="34" charset="0"/>
                <a:cs typeface="Arial" charset="0"/>
              </a:rPr>
            </a:br>
            <a:r>
              <a:rPr lang="en-GB" u="sng" dirty="0">
                <a:ea typeface="Calibri" pitchFamily="34" charset="0"/>
                <a:cs typeface="Arial" charset="0"/>
              </a:rPr>
              <a:t/>
            </a:r>
            <a:br>
              <a:rPr lang="en-GB" u="sng" dirty="0">
                <a:ea typeface="Calibri" pitchFamily="34" charset="0"/>
                <a:cs typeface="Arial" charset="0"/>
              </a:rPr>
            </a:br>
            <a:r>
              <a:rPr lang="en-GB" u="sng" dirty="0" smtClean="0">
                <a:ea typeface="Calibri" pitchFamily="34" charset="0"/>
                <a:cs typeface="Arial" charset="0"/>
              </a:rPr>
              <a:t/>
            </a:r>
            <a:br>
              <a:rPr lang="en-GB" u="sng" dirty="0" smtClean="0">
                <a:ea typeface="Calibri" pitchFamily="34" charset="0"/>
                <a:cs typeface="Arial" charset="0"/>
              </a:rPr>
            </a:br>
            <a:r>
              <a:rPr lang="en-GB" u="sng" dirty="0">
                <a:ea typeface="Calibri" pitchFamily="34" charset="0"/>
                <a:cs typeface="Arial" charset="0"/>
              </a:rPr>
              <a:t/>
            </a:r>
            <a:br>
              <a:rPr lang="en-GB" u="sng" dirty="0">
                <a:ea typeface="Calibri" pitchFamily="34" charset="0"/>
                <a:cs typeface="Arial" charset="0"/>
              </a:rPr>
            </a:br>
            <a:r>
              <a:rPr lang="en-GB" u="sng" dirty="0" smtClean="0">
                <a:ea typeface="Calibri" pitchFamily="34" charset="0"/>
                <a:cs typeface="Arial" charset="0"/>
              </a:rPr>
              <a:t/>
            </a:r>
            <a:br>
              <a:rPr lang="en-GB" u="sng" dirty="0" smtClean="0">
                <a:ea typeface="Calibri" pitchFamily="34" charset="0"/>
                <a:cs typeface="Arial" charset="0"/>
              </a:rPr>
            </a:br>
            <a:r>
              <a:rPr lang="en-GB" u="sng" dirty="0">
                <a:ea typeface="Calibri" pitchFamily="34" charset="0"/>
                <a:cs typeface="Arial" charset="0"/>
              </a:rPr>
              <a:t/>
            </a:r>
            <a:br>
              <a:rPr lang="en-GB" u="sng" dirty="0">
                <a:ea typeface="Calibri" pitchFamily="34" charset="0"/>
                <a:cs typeface="Arial" charset="0"/>
              </a:rPr>
            </a:br>
            <a:r>
              <a:rPr lang="en-GB" u="sng" dirty="0" smtClean="0">
                <a:ea typeface="Calibri" pitchFamily="34" charset="0"/>
                <a:cs typeface="Arial" charset="0"/>
              </a:rPr>
              <a:t/>
            </a:r>
            <a:br>
              <a:rPr lang="en-GB" u="sng" dirty="0" smtClean="0">
                <a:ea typeface="Calibri" pitchFamily="34" charset="0"/>
                <a:cs typeface="Arial" charset="0"/>
              </a:rPr>
            </a:br>
            <a:r>
              <a:rPr lang="en-GB" u="sng" dirty="0">
                <a:ea typeface="Calibri" pitchFamily="34" charset="0"/>
                <a:cs typeface="Arial" charset="0"/>
              </a:rPr>
              <a:t/>
            </a:r>
            <a:br>
              <a:rPr lang="en-GB" u="sng" dirty="0">
                <a:ea typeface="Calibri" pitchFamily="34" charset="0"/>
                <a:cs typeface="Arial" charset="0"/>
              </a:rPr>
            </a:br>
            <a:r>
              <a:rPr lang="en-GB" u="sng" dirty="0" smtClean="0">
                <a:ea typeface="Calibri" pitchFamily="34" charset="0"/>
                <a:cs typeface="Arial" charset="0"/>
              </a:rPr>
              <a:t/>
            </a:r>
            <a:br>
              <a:rPr lang="en-GB" u="sng" dirty="0" smtClean="0">
                <a:ea typeface="Calibri" pitchFamily="34" charset="0"/>
                <a:cs typeface="Arial" charset="0"/>
              </a:rPr>
            </a:br>
            <a:r>
              <a:rPr lang="en-GB" b="1" dirty="0" smtClean="0">
                <a:solidFill>
                  <a:srgbClr val="002060"/>
                </a:solidFill>
                <a:ea typeface="Calibri" pitchFamily="34" charset="0"/>
                <a:cs typeface="Arial" charset="0"/>
              </a:rPr>
              <a:t>DISCUSSION AND QUESTIONS</a:t>
            </a:r>
            <a:br>
              <a:rPr lang="en-GB" b="1" dirty="0" smtClean="0">
                <a:solidFill>
                  <a:srgbClr val="002060"/>
                </a:solidFill>
                <a:ea typeface="Calibri" pitchFamily="34" charset="0"/>
                <a:cs typeface="Arial" charset="0"/>
              </a:rPr>
            </a:br>
            <a:r>
              <a:rPr lang="en-GB" b="1" dirty="0" smtClean="0">
                <a:solidFill>
                  <a:srgbClr val="002060"/>
                </a:solidFill>
                <a:ea typeface="Calibri" pitchFamily="34" charset="0"/>
                <a:cs typeface="Arial" charset="0"/>
              </a:rPr>
              <a:t> FROM THE FLOOR</a:t>
            </a:r>
            <a:r>
              <a:rPr lang="en-GB" b="1" dirty="0" smtClean="0">
                <a:solidFill>
                  <a:srgbClr val="002060"/>
                </a:solidFill>
                <a:latin typeface="Times" pitchFamily="18" charset="0"/>
                <a:ea typeface="Calibri" pitchFamily="34" charset="0"/>
                <a:cs typeface="Arial" charset="0"/>
              </a:rPr>
              <a:t/>
            </a:r>
            <a:br>
              <a:rPr lang="en-GB" b="1" dirty="0" smtClean="0">
                <a:solidFill>
                  <a:srgbClr val="002060"/>
                </a:solidFill>
                <a:latin typeface="Times" pitchFamily="18" charset="0"/>
                <a:ea typeface="Calibri" pitchFamily="34" charset="0"/>
                <a:cs typeface="Arial" charset="0"/>
              </a:rPr>
            </a:br>
            <a:endParaRPr lang="en-GB"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GB" sz="2800" b="1" dirty="0" smtClean="0">
                <a:solidFill>
                  <a:srgbClr val="002060"/>
                </a:solidFill>
                <a:latin typeface="Arial" pitchFamily="34" charset="0"/>
                <a:ea typeface="Calibri" pitchFamily="34" charset="0"/>
                <a:cs typeface="Arial" pitchFamily="34" charset="0"/>
              </a:rPr>
              <a:t>BACKGROUND -</a:t>
            </a:r>
            <a:r>
              <a:rPr lang="en-GB" sz="2800" b="1" dirty="0" smtClean="0">
                <a:solidFill>
                  <a:srgbClr val="002060"/>
                </a:solidFill>
                <a:ea typeface="Calibri" pitchFamily="34" charset="0"/>
                <a:cs typeface="Arial" charset="0"/>
              </a:rPr>
              <a:t/>
            </a:r>
            <a:br>
              <a:rPr lang="en-GB" sz="2800" b="1" dirty="0" smtClean="0">
                <a:solidFill>
                  <a:srgbClr val="002060"/>
                </a:solidFill>
                <a:ea typeface="Calibri" pitchFamily="34" charset="0"/>
                <a:cs typeface="Arial" charset="0"/>
              </a:rPr>
            </a:br>
            <a:r>
              <a:rPr lang="en-GB" sz="2800" b="1" dirty="0" smtClean="0">
                <a:solidFill>
                  <a:srgbClr val="002060"/>
                </a:solidFill>
                <a:latin typeface="Arial" pitchFamily="34" charset="0"/>
                <a:ea typeface="Calibri" pitchFamily="34" charset="0"/>
                <a:cs typeface="Arial" pitchFamily="34" charset="0"/>
              </a:rPr>
              <a:t>Nature of Code of Conduct Complaints / </a:t>
            </a:r>
            <a:br>
              <a:rPr lang="en-GB" sz="2800" b="1" dirty="0" smtClean="0">
                <a:solidFill>
                  <a:srgbClr val="002060"/>
                </a:solidFill>
                <a:latin typeface="Arial" pitchFamily="34" charset="0"/>
                <a:ea typeface="Calibri" pitchFamily="34" charset="0"/>
                <a:cs typeface="Arial" pitchFamily="34" charset="0"/>
              </a:rPr>
            </a:br>
            <a:r>
              <a:rPr lang="en-GB" sz="2800" b="1" dirty="0" smtClean="0">
                <a:solidFill>
                  <a:srgbClr val="002060"/>
                </a:solidFill>
                <a:latin typeface="Arial" pitchFamily="34" charset="0"/>
                <a:ea typeface="Calibri" pitchFamily="34" charset="0"/>
                <a:cs typeface="Arial" pitchFamily="34" charset="0"/>
              </a:rPr>
              <a:t>Ombudsman’s Position</a:t>
            </a:r>
            <a:endParaRPr lang="en-GB" sz="2800" dirty="0">
              <a:solidFill>
                <a:srgbClr val="002060"/>
              </a:solidFill>
            </a:endParaRPr>
          </a:p>
        </p:txBody>
      </p:sp>
      <p:sp>
        <p:nvSpPr>
          <p:cNvPr id="3" name="Content Placeholder 2"/>
          <p:cNvSpPr>
            <a:spLocks noGrp="1"/>
          </p:cNvSpPr>
          <p:nvPr>
            <p:ph idx="1"/>
          </p:nvPr>
        </p:nvSpPr>
        <p:spPr>
          <a:xfrm>
            <a:off x="457200" y="2133600"/>
            <a:ext cx="8229600" cy="4114800"/>
          </a:xfrm>
        </p:spPr>
        <p:txBody>
          <a:bodyPr>
            <a:normAutofit fontScale="85000" lnSpcReduction="10000"/>
          </a:bodyPr>
          <a:lstStyle/>
          <a:p>
            <a:pPr algn="just"/>
            <a:r>
              <a:rPr lang="en-GB" sz="2600" b="0" dirty="0" smtClean="0">
                <a:solidFill>
                  <a:srgbClr val="002060"/>
                </a:solidFill>
                <a:latin typeface="Arial" pitchFamily="34" charset="0"/>
                <a:ea typeface="Calibri" pitchFamily="34" charset="0"/>
                <a:cs typeface="Arial" pitchFamily="34" charset="0"/>
              </a:rPr>
              <a:t>Majority of complaints received during 2014/15 related to matters of ‘equality and respect’. </a:t>
            </a:r>
          </a:p>
          <a:p>
            <a:pPr algn="just"/>
            <a:endParaRPr lang="en-GB" sz="2600" b="0" dirty="0" smtClean="0">
              <a:solidFill>
                <a:srgbClr val="002060"/>
              </a:solidFill>
              <a:latin typeface="Arial" pitchFamily="34" charset="0"/>
              <a:ea typeface="Calibri" pitchFamily="34" charset="0"/>
              <a:cs typeface="Arial" pitchFamily="34" charset="0"/>
            </a:endParaRPr>
          </a:p>
          <a:p>
            <a:pPr algn="just"/>
            <a:r>
              <a:rPr lang="en-GB" sz="2600" b="0" dirty="0" smtClean="0">
                <a:solidFill>
                  <a:srgbClr val="002060"/>
                </a:solidFill>
                <a:latin typeface="Arial" pitchFamily="34" charset="0"/>
                <a:ea typeface="Calibri" pitchFamily="34" charset="0"/>
                <a:cs typeface="Arial" pitchFamily="34" charset="0"/>
              </a:rPr>
              <a:t>In 2014/15 this accounted for 35% of the code of conduct complaints received compared with 36% in 2013/14.</a:t>
            </a:r>
          </a:p>
          <a:p>
            <a:pPr algn="just"/>
            <a:endParaRPr lang="en-GB" sz="2600" b="0" dirty="0" smtClean="0">
              <a:solidFill>
                <a:srgbClr val="002060"/>
              </a:solidFill>
              <a:latin typeface="Arial" pitchFamily="34" charset="0"/>
              <a:ea typeface="Calibri" pitchFamily="34" charset="0"/>
              <a:cs typeface="Arial" pitchFamily="34" charset="0"/>
            </a:endParaRPr>
          </a:p>
          <a:p>
            <a:pPr algn="just"/>
            <a:r>
              <a:rPr lang="en-GB" sz="2600" b="0" dirty="0" smtClean="0">
                <a:solidFill>
                  <a:srgbClr val="002060"/>
                </a:solidFill>
                <a:latin typeface="Arial" pitchFamily="34" charset="0"/>
                <a:ea typeface="Calibri" pitchFamily="34" charset="0"/>
                <a:cs typeface="Arial" pitchFamily="34" charset="0"/>
              </a:rPr>
              <a:t>Arrangements are proving to be effective at resolving many of these kinds of complaints.</a:t>
            </a:r>
          </a:p>
          <a:p>
            <a:pPr algn="just">
              <a:buNone/>
            </a:pPr>
            <a:endParaRPr lang="en-GB" sz="2600" b="0" dirty="0" smtClean="0">
              <a:solidFill>
                <a:srgbClr val="002060"/>
              </a:solidFill>
              <a:latin typeface="Arial" pitchFamily="34" charset="0"/>
              <a:ea typeface="Calibri" pitchFamily="34" charset="0"/>
              <a:cs typeface="Arial" pitchFamily="34" charset="0"/>
            </a:endParaRPr>
          </a:p>
          <a:p>
            <a:pPr algn="just"/>
            <a:r>
              <a:rPr lang="en-GB" sz="2600" b="0" dirty="0" smtClean="0">
                <a:solidFill>
                  <a:srgbClr val="002060"/>
                </a:solidFill>
                <a:latin typeface="Arial" pitchFamily="34" charset="0"/>
                <a:ea typeface="Calibri" pitchFamily="34" charset="0"/>
                <a:cs typeface="Arial" pitchFamily="34" charset="0"/>
              </a:rPr>
              <a:t>Councillors expected to make their complaints about other Councillors within their authority to their monitoring officer. </a:t>
            </a:r>
          </a:p>
          <a:p>
            <a:endParaRPr lang="en-GB" sz="2800" b="0" dirty="0" smtClean="0">
              <a:latin typeface="Arial" pitchFamily="34" charset="0"/>
              <a:ea typeface="Calibri"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GB" sz="2400" b="0" dirty="0" smtClean="0">
                <a:solidFill>
                  <a:srgbClr val="002060"/>
                </a:solidFill>
                <a:latin typeface="Arial" pitchFamily="34" charset="0"/>
                <a:ea typeface="Calibri" pitchFamily="34" charset="0"/>
                <a:cs typeface="Arial" pitchFamily="34" charset="0"/>
              </a:rPr>
              <a:t>Ombudsman continues to receive </a:t>
            </a:r>
            <a:r>
              <a:rPr lang="en-GB" sz="2400" dirty="0">
                <a:solidFill>
                  <a:srgbClr val="002060"/>
                </a:solidFill>
                <a:latin typeface="Arial" pitchFamily="34" charset="0"/>
                <a:ea typeface="Calibri" pitchFamily="34" charset="0"/>
                <a:cs typeface="Arial" pitchFamily="34" charset="0"/>
              </a:rPr>
              <a:t>‘</a:t>
            </a:r>
            <a:r>
              <a:rPr lang="en-GB" sz="2400" b="0" dirty="0" smtClean="0">
                <a:solidFill>
                  <a:srgbClr val="002060"/>
                </a:solidFill>
                <a:latin typeface="Arial" pitchFamily="34" charset="0"/>
                <a:ea typeface="Calibri" pitchFamily="34" charset="0"/>
                <a:cs typeface="Arial" pitchFamily="34" charset="0"/>
              </a:rPr>
              <a:t>low level</a:t>
            </a:r>
            <a:r>
              <a:rPr lang="en-GB" sz="2400" dirty="0">
                <a:solidFill>
                  <a:srgbClr val="002060"/>
                </a:solidFill>
                <a:latin typeface="Arial" pitchFamily="34" charset="0"/>
                <a:ea typeface="Calibri" pitchFamily="34" charset="0"/>
                <a:cs typeface="Arial" pitchFamily="34" charset="0"/>
              </a:rPr>
              <a:t>’</a:t>
            </a:r>
            <a:r>
              <a:rPr lang="en-GB" sz="2400" b="0" dirty="0" smtClean="0">
                <a:solidFill>
                  <a:srgbClr val="002060"/>
                </a:solidFill>
                <a:latin typeface="Arial" pitchFamily="34" charset="0"/>
                <a:ea typeface="Calibri" pitchFamily="34" charset="0"/>
                <a:cs typeface="Arial" pitchFamily="34" charset="0"/>
              </a:rPr>
              <a:t> complaints of this type. Generally involve allegations of failures to show respect and  consideration of others under paragraph 4(b) and 6(1)(d) of the code. </a:t>
            </a:r>
          </a:p>
          <a:p>
            <a:pPr algn="just">
              <a:buNone/>
            </a:pPr>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Ombudsman reviewed his practice in dealing with the complaints of this type - will be taking a firmer position in the future - referring these </a:t>
            </a:r>
            <a:r>
              <a:rPr lang="en-GB" sz="2400" dirty="0">
                <a:solidFill>
                  <a:srgbClr val="002060"/>
                </a:solidFill>
                <a:latin typeface="Arial" pitchFamily="34" charset="0"/>
                <a:ea typeface="Calibri" pitchFamily="34" charset="0"/>
                <a:cs typeface="Arial" pitchFamily="34" charset="0"/>
              </a:rPr>
              <a:t>‘</a:t>
            </a:r>
            <a:r>
              <a:rPr lang="en-GB" sz="2400" b="0" dirty="0" smtClean="0">
                <a:solidFill>
                  <a:srgbClr val="002060"/>
                </a:solidFill>
                <a:latin typeface="Arial" pitchFamily="34" charset="0"/>
                <a:ea typeface="Calibri" pitchFamily="34" charset="0"/>
                <a:cs typeface="Arial" pitchFamily="34" charset="0"/>
              </a:rPr>
              <a:t>low level</a:t>
            </a:r>
            <a:r>
              <a:rPr lang="en-GB" sz="2400" dirty="0">
                <a:solidFill>
                  <a:srgbClr val="002060"/>
                </a:solidFill>
                <a:latin typeface="Arial" pitchFamily="34" charset="0"/>
                <a:ea typeface="Calibri" pitchFamily="34" charset="0"/>
                <a:cs typeface="Arial" pitchFamily="34" charset="0"/>
              </a:rPr>
              <a:t>’</a:t>
            </a:r>
            <a:r>
              <a:rPr lang="en-GB" sz="2400" b="0" dirty="0" smtClean="0">
                <a:solidFill>
                  <a:srgbClr val="002060"/>
                </a:solidFill>
                <a:latin typeface="Arial" pitchFamily="34" charset="0"/>
                <a:ea typeface="Calibri" pitchFamily="34" charset="0"/>
                <a:cs typeface="Arial" pitchFamily="34" charset="0"/>
              </a:rPr>
              <a:t> complaints back to monitoring officers to be dealt with locally.</a:t>
            </a:r>
          </a:p>
          <a:p>
            <a:pPr algn="just">
              <a:buNone/>
            </a:pPr>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Such complaints more appropriately resolved informally and locally in order to speed up the complaints process and ensure that his resources are devoted to the investigation of serious complaints.</a:t>
            </a:r>
          </a:p>
          <a:p>
            <a:pPr algn="just">
              <a:buNone/>
            </a:pPr>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Where a member has reported a fellow member to their MO under the local resolution process - no need to report the matter to the Ombudsman as well.</a:t>
            </a:r>
            <a:endParaRPr lang="en-GB" sz="2400" b="0" dirty="0" smtClean="0">
              <a:solidFill>
                <a:srgbClr val="002060"/>
              </a:solidFill>
              <a:latin typeface="Arial" pitchFamily="34" charset="0"/>
              <a:cs typeface="Arial" pitchFamily="34" charset="0"/>
            </a:endParaRPr>
          </a:p>
          <a:p>
            <a:endParaRPr lang="en-GB" sz="2400" b="0" dirty="0" smtClean="0">
              <a:latin typeface="Arial" pitchFamily="34" charset="0"/>
              <a:ea typeface="Calibri"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u="sng" dirty="0" smtClean="0">
                <a:latin typeface="Arial" pitchFamily="34" charset="0"/>
                <a:ea typeface="Calibri" pitchFamily="34" charset="0"/>
                <a:cs typeface="Arial" pitchFamily="34" charset="0"/>
              </a:rPr>
              <a:t/>
            </a:r>
            <a:br>
              <a:rPr lang="en-GB" sz="3600" b="1" u="sng" dirty="0" smtClean="0">
                <a:latin typeface="Arial" pitchFamily="34" charset="0"/>
                <a:ea typeface="Calibri" pitchFamily="34" charset="0"/>
                <a:cs typeface="Arial" pitchFamily="34" charset="0"/>
              </a:rPr>
            </a:br>
            <a:r>
              <a:rPr lang="en-GB" sz="3100" b="1" dirty="0" smtClean="0">
                <a:solidFill>
                  <a:srgbClr val="002060"/>
                </a:solidFill>
                <a:latin typeface="Arial" pitchFamily="34" charset="0"/>
                <a:ea typeface="Calibri" pitchFamily="34" charset="0"/>
                <a:cs typeface="Arial" pitchFamily="34" charset="0"/>
              </a:rPr>
              <a:t>REMINDER –</a:t>
            </a:r>
            <a:r>
              <a:rPr lang="en-GB" sz="3600" b="1" dirty="0" smtClean="0">
                <a:solidFill>
                  <a:srgbClr val="002060"/>
                </a:solidFill>
                <a:latin typeface="Arial" pitchFamily="34" charset="0"/>
                <a:ea typeface="Calibri" pitchFamily="34" charset="0"/>
                <a:cs typeface="Arial" pitchFamily="34" charset="0"/>
              </a:rPr>
              <a:t> </a:t>
            </a:r>
            <a:r>
              <a:rPr lang="en-GB" sz="3600" b="1" u="sng" dirty="0" smtClean="0">
                <a:solidFill>
                  <a:srgbClr val="002060"/>
                </a:solidFill>
                <a:latin typeface="Arial" pitchFamily="34" charset="0"/>
                <a:ea typeface="Calibri" pitchFamily="34" charset="0"/>
                <a:cs typeface="Arial" pitchFamily="34" charset="0"/>
              </a:rPr>
              <a:t/>
            </a:r>
            <a:br>
              <a:rPr lang="en-GB" sz="3600" b="1" u="sng" dirty="0" smtClean="0">
                <a:solidFill>
                  <a:srgbClr val="002060"/>
                </a:solidFill>
                <a:latin typeface="Arial" pitchFamily="34" charset="0"/>
                <a:ea typeface="Calibri" pitchFamily="34" charset="0"/>
                <a:cs typeface="Arial" pitchFamily="34" charset="0"/>
              </a:rPr>
            </a:br>
            <a:r>
              <a:rPr lang="en-GB" sz="3100" b="1" dirty="0" smtClean="0">
                <a:solidFill>
                  <a:srgbClr val="002060"/>
                </a:solidFill>
                <a:latin typeface="Arial" pitchFamily="34" charset="0"/>
                <a:ea typeface="Calibri" pitchFamily="34" charset="0"/>
                <a:cs typeface="Arial" pitchFamily="34" charset="0"/>
              </a:rPr>
              <a:t>Why have a Local Resolution Process?</a:t>
            </a:r>
            <a:r>
              <a:rPr lang="en-GB" sz="3100" dirty="0" smtClean="0">
                <a:solidFill>
                  <a:srgbClr val="002060"/>
                </a:solidFill>
                <a:ea typeface="Calibri" pitchFamily="34" charset="0"/>
                <a:cs typeface="Arial" charset="0"/>
              </a:rPr>
              <a:t/>
            </a:r>
            <a:br>
              <a:rPr lang="en-GB" sz="3100" dirty="0" smtClean="0">
                <a:solidFill>
                  <a:srgbClr val="002060"/>
                </a:solidFill>
                <a:ea typeface="Calibri" pitchFamily="34" charset="0"/>
                <a:cs typeface="Arial" charset="0"/>
              </a:rPr>
            </a:br>
            <a:endParaRPr lang="en-GB" sz="3100" dirty="0">
              <a:solidFill>
                <a:srgbClr val="002060"/>
              </a:solidFill>
            </a:endParaRPr>
          </a:p>
        </p:txBody>
      </p:sp>
      <p:sp>
        <p:nvSpPr>
          <p:cNvPr id="3" name="Content Placeholder 2"/>
          <p:cNvSpPr>
            <a:spLocks noGrp="1"/>
          </p:cNvSpPr>
          <p:nvPr>
            <p:ph idx="1"/>
          </p:nvPr>
        </p:nvSpPr>
        <p:spPr>
          <a:xfrm>
            <a:off x="457200" y="1828800"/>
            <a:ext cx="8229600" cy="4297363"/>
          </a:xfrm>
        </p:spPr>
        <p:txBody>
          <a:bodyPr>
            <a:normAutofit/>
          </a:bodyPr>
          <a:lstStyle/>
          <a:p>
            <a:pPr algn="just"/>
            <a:r>
              <a:rPr lang="en-GB" sz="2400" b="0" dirty="0" smtClean="0">
                <a:solidFill>
                  <a:srgbClr val="002060"/>
                </a:solidFill>
                <a:latin typeface="Arial" pitchFamily="34" charset="0"/>
                <a:ea typeface="Calibri" pitchFamily="34" charset="0"/>
                <a:cs typeface="Arial" pitchFamily="34" charset="0"/>
              </a:rPr>
              <a:t>Speed up resolution / Resolve matters at an early stage.</a:t>
            </a:r>
          </a:p>
          <a:p>
            <a:pPr algn="just">
              <a:buNone/>
            </a:pPr>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Encourage mediation and reconciliation - avoid the unnecessary escalation of the situation.</a:t>
            </a:r>
          </a:p>
          <a:p>
            <a:pPr algn="just"/>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Encourage collective responsibility.</a:t>
            </a:r>
          </a:p>
          <a:p>
            <a:pPr algn="just"/>
            <a:endParaRPr lang="en-GB" sz="2400" b="0" dirty="0" smtClean="0">
              <a:solidFill>
                <a:srgbClr val="002060"/>
              </a:solidFill>
              <a:latin typeface="Arial" pitchFamily="34" charset="0"/>
              <a:ea typeface="Calibri" pitchFamily="34" charset="0"/>
              <a:cs typeface="Arial" pitchFamily="34" charset="0"/>
            </a:endParaRPr>
          </a:p>
          <a:p>
            <a:pPr algn="just"/>
            <a:r>
              <a:rPr lang="en-GB" sz="2400" b="0" dirty="0" smtClean="0">
                <a:solidFill>
                  <a:srgbClr val="002060"/>
                </a:solidFill>
                <a:latin typeface="Arial" pitchFamily="34" charset="0"/>
                <a:ea typeface="Calibri" pitchFamily="34" charset="0"/>
                <a:cs typeface="Arial" pitchFamily="34" charset="0"/>
              </a:rPr>
              <a:t>Reduce ‘politically motivated’ and vexatious complaints.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cap="all" dirty="0" smtClean="0">
                <a:cs typeface="Arial" pitchFamily="34" charset="0"/>
              </a:rPr>
              <a:t/>
            </a:r>
            <a:br>
              <a:rPr lang="en-GB" u="sng" cap="all" dirty="0" smtClean="0">
                <a:cs typeface="Arial" pitchFamily="34" charset="0"/>
              </a:rPr>
            </a:br>
            <a:r>
              <a:rPr lang="en-GB" sz="3100" b="1" dirty="0" smtClean="0">
                <a:solidFill>
                  <a:srgbClr val="002060"/>
                </a:solidFill>
                <a:latin typeface="Arial" pitchFamily="34" charset="0"/>
                <a:cs typeface="Arial" pitchFamily="34" charset="0"/>
              </a:rPr>
              <a:t>RCT Local Resolution Protocol and Procedures</a:t>
            </a:r>
            <a:r>
              <a:rPr lang="en-GB" dirty="0" smtClean="0">
                <a:solidFill>
                  <a:srgbClr val="002060"/>
                </a:solidFill>
                <a:latin typeface="Arial" pitchFamily="34" charset="0"/>
                <a:cs typeface="Arial" pitchFamily="34" charset="0"/>
              </a:rPr>
              <a:t/>
            </a:r>
            <a:br>
              <a:rPr lang="en-GB" dirty="0" smtClean="0">
                <a:solidFill>
                  <a:srgbClr val="002060"/>
                </a:solidFill>
                <a:latin typeface="Arial" pitchFamily="34" charset="0"/>
                <a:cs typeface="Arial" pitchFamily="34" charset="0"/>
              </a:rPr>
            </a:br>
            <a:endParaRPr lang="en-GB" dirty="0" smtClean="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62500" lnSpcReduction="20000"/>
          </a:bodyPr>
          <a:lstStyle/>
          <a:p>
            <a:pPr algn="just"/>
            <a:r>
              <a:rPr lang="en-GB" sz="3400" dirty="0" smtClean="0">
                <a:solidFill>
                  <a:srgbClr val="002060"/>
                </a:solidFill>
                <a:latin typeface="Arial" pitchFamily="34" charset="0"/>
                <a:cs typeface="Arial" pitchFamily="34" charset="0"/>
              </a:rPr>
              <a:t>Adopted Gwynedd protocol model – 2011.  </a:t>
            </a:r>
          </a:p>
          <a:p>
            <a:pPr algn="just">
              <a:buNone/>
            </a:pPr>
            <a:endParaRPr lang="en-GB" sz="3400" dirty="0" smtClean="0">
              <a:solidFill>
                <a:srgbClr val="002060"/>
              </a:solidFill>
              <a:latin typeface="Arial" pitchFamily="34" charset="0"/>
              <a:cs typeface="Arial" pitchFamily="34" charset="0"/>
            </a:endParaRPr>
          </a:p>
          <a:p>
            <a:pPr algn="just"/>
            <a:r>
              <a:rPr lang="en-GB" sz="3400" dirty="0" smtClean="0">
                <a:solidFill>
                  <a:srgbClr val="002060"/>
                </a:solidFill>
                <a:latin typeface="Arial" pitchFamily="34" charset="0"/>
                <a:cs typeface="Arial" pitchFamily="34" charset="0"/>
              </a:rPr>
              <a:t>Striking the balance between the formal and informal – intended to reduce time/administrative burden but requirement for set of procedures to be adopted to support protocol.</a:t>
            </a:r>
          </a:p>
          <a:p>
            <a:pPr algn="just"/>
            <a:endParaRPr lang="en-GB" sz="3400" dirty="0" smtClean="0">
              <a:solidFill>
                <a:srgbClr val="002060"/>
              </a:solidFill>
              <a:latin typeface="Arial" pitchFamily="34" charset="0"/>
              <a:cs typeface="Arial" pitchFamily="34" charset="0"/>
            </a:endParaRPr>
          </a:p>
          <a:p>
            <a:pPr algn="just"/>
            <a:r>
              <a:rPr lang="en-GB" sz="3400" dirty="0" smtClean="0">
                <a:solidFill>
                  <a:srgbClr val="002060"/>
                </a:solidFill>
                <a:latin typeface="Arial" pitchFamily="34" charset="0"/>
                <a:cs typeface="Arial" pitchFamily="34" charset="0"/>
              </a:rPr>
              <a:t>Protocol and procedures amended as lessons were learnt from dealing with cases as they arose  - e.g. using social media responsibly.</a:t>
            </a:r>
          </a:p>
          <a:p>
            <a:pPr algn="just"/>
            <a:endParaRPr lang="en-GB" sz="3400" dirty="0" smtClean="0">
              <a:solidFill>
                <a:srgbClr val="002060"/>
              </a:solidFill>
              <a:latin typeface="Arial" pitchFamily="34" charset="0"/>
              <a:cs typeface="Arial" pitchFamily="34" charset="0"/>
            </a:endParaRPr>
          </a:p>
          <a:p>
            <a:pPr algn="just"/>
            <a:r>
              <a:rPr lang="en-GB" sz="3400" dirty="0" smtClean="0">
                <a:solidFill>
                  <a:srgbClr val="002060"/>
                </a:solidFill>
                <a:latin typeface="Arial" pitchFamily="34" charset="0"/>
                <a:cs typeface="Arial" pitchFamily="34" charset="0"/>
              </a:rPr>
              <a:t>Make up of panel dealing with complaints – In RCT - Standards Committee Members.</a:t>
            </a:r>
          </a:p>
          <a:p>
            <a:pPr algn="just"/>
            <a:endParaRPr lang="en-GB" sz="3400" dirty="0" smtClean="0">
              <a:solidFill>
                <a:srgbClr val="002060"/>
              </a:solidFill>
              <a:latin typeface="Arial" pitchFamily="34" charset="0"/>
              <a:cs typeface="Arial" pitchFamily="34" charset="0"/>
            </a:endParaRPr>
          </a:p>
          <a:p>
            <a:pPr algn="just"/>
            <a:r>
              <a:rPr lang="en-GB" sz="3400" dirty="0" smtClean="0">
                <a:solidFill>
                  <a:srgbClr val="002060"/>
                </a:solidFill>
                <a:latin typeface="Arial" pitchFamily="34" charset="0"/>
                <a:cs typeface="Arial" pitchFamily="34" charset="0"/>
              </a:rPr>
              <a:t>Amended Member/Officer protocol to give access to local resolution process.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1066798"/>
          <a:ext cx="8610600" cy="4495801"/>
        </p:xfrm>
        <a:graphic>
          <a:graphicData uri="http://schemas.openxmlformats.org/drawingml/2006/table">
            <a:tbl>
              <a:tblPr firstRow="1" bandRow="1">
                <a:tableStyleId>{93296810-A885-4BE3-A3E7-6D5BEEA58F35}</a:tableStyleId>
              </a:tblPr>
              <a:tblGrid>
                <a:gridCol w="2152650"/>
                <a:gridCol w="2152650"/>
                <a:gridCol w="2152650"/>
                <a:gridCol w="2152650"/>
              </a:tblGrid>
              <a:tr h="641428">
                <a:tc>
                  <a:txBody>
                    <a:bodyPr/>
                    <a:lstStyle/>
                    <a:p>
                      <a:pPr marL="457200">
                        <a:lnSpc>
                          <a:spcPct val="115000"/>
                        </a:lnSpc>
                        <a:spcAft>
                          <a:spcPts val="0"/>
                        </a:spcAft>
                      </a:pPr>
                      <a:r>
                        <a:rPr lang="en-GB" sz="1000" dirty="0">
                          <a:solidFill>
                            <a:srgbClr val="002060"/>
                          </a:solidFill>
                          <a:latin typeface="Arial" pitchFamily="34" charset="0"/>
                          <a:cs typeface="Arial" pitchFamily="34" charset="0"/>
                        </a:rPr>
                        <a:t>HEARING </a:t>
                      </a:r>
                      <a:r>
                        <a:rPr lang="en-GB" sz="1000" dirty="0" smtClean="0">
                          <a:solidFill>
                            <a:srgbClr val="002060"/>
                          </a:solidFill>
                          <a:latin typeface="Arial" pitchFamily="34" charset="0"/>
                          <a:cs typeface="Arial" pitchFamily="34" charset="0"/>
                        </a:rPr>
                        <a:t>DATE</a:t>
                      </a:r>
                      <a:endParaRPr lang="en-GB" sz="1000" dirty="0">
                        <a:solidFill>
                          <a:srgbClr val="002060"/>
                        </a:solidFill>
                        <a:latin typeface="Arial" pitchFamily="34" charset="0"/>
                        <a:ea typeface="Calibri"/>
                        <a:cs typeface="Arial" pitchFamily="34" charset="0"/>
                      </a:endParaRPr>
                    </a:p>
                  </a:txBody>
                  <a:tcPr marL="68580" marR="68580" marT="0" marB="0"/>
                </a:tc>
                <a:tc>
                  <a:txBody>
                    <a:bodyPr/>
                    <a:lstStyle/>
                    <a:p>
                      <a:pPr marL="457200">
                        <a:lnSpc>
                          <a:spcPct val="115000"/>
                        </a:lnSpc>
                        <a:spcAft>
                          <a:spcPts val="0"/>
                        </a:spcAft>
                      </a:pPr>
                      <a:r>
                        <a:rPr lang="en-GB" sz="1200" dirty="0">
                          <a:solidFill>
                            <a:srgbClr val="002060"/>
                          </a:solidFill>
                        </a:rPr>
                        <a:t>COMPLAINT</a:t>
                      </a:r>
                      <a:endParaRPr lang="en-GB" sz="1100" dirty="0">
                        <a:solidFill>
                          <a:srgbClr val="002060"/>
                        </a:solidFill>
                        <a:latin typeface="Calibri"/>
                        <a:ea typeface="Calibri"/>
                        <a:cs typeface="Times New Roman"/>
                      </a:endParaRPr>
                    </a:p>
                  </a:txBody>
                  <a:tcPr marL="68580" marR="68580" marT="0" marB="0"/>
                </a:tc>
                <a:tc>
                  <a:txBody>
                    <a:bodyPr/>
                    <a:lstStyle/>
                    <a:p>
                      <a:pPr marL="457200">
                        <a:lnSpc>
                          <a:spcPct val="115000"/>
                        </a:lnSpc>
                        <a:spcAft>
                          <a:spcPts val="0"/>
                        </a:spcAft>
                      </a:pPr>
                      <a:r>
                        <a:rPr lang="en-GB" sz="1200" dirty="0">
                          <a:solidFill>
                            <a:srgbClr val="002060"/>
                          </a:solidFill>
                        </a:rPr>
                        <a:t>BREACH YES/NO</a:t>
                      </a:r>
                      <a:endParaRPr lang="en-GB" sz="1100" dirty="0">
                        <a:solidFill>
                          <a:srgbClr val="002060"/>
                        </a:solidFill>
                        <a:latin typeface="Calibri"/>
                        <a:ea typeface="Calibri"/>
                        <a:cs typeface="Times New Roman"/>
                      </a:endParaRPr>
                    </a:p>
                  </a:txBody>
                  <a:tcPr marL="68580" marR="68580" marT="0" marB="0"/>
                </a:tc>
                <a:tc>
                  <a:txBody>
                    <a:bodyPr/>
                    <a:lstStyle/>
                    <a:p>
                      <a:pPr>
                        <a:lnSpc>
                          <a:spcPct val="115000"/>
                        </a:lnSpc>
                        <a:spcAft>
                          <a:spcPts val="0"/>
                        </a:spcAft>
                      </a:pPr>
                      <a:r>
                        <a:rPr lang="en-GB" sz="1200" dirty="0">
                          <a:solidFill>
                            <a:srgbClr val="002060"/>
                          </a:solidFill>
                          <a:latin typeface="Arial"/>
                          <a:ea typeface="Calibri"/>
                          <a:cs typeface="Times New Roman"/>
                        </a:rPr>
                        <a:t>SANCTION</a:t>
                      </a:r>
                      <a:endParaRPr lang="en-GB" sz="1100" dirty="0">
                        <a:solidFill>
                          <a:srgbClr val="002060"/>
                        </a:solidFill>
                        <a:latin typeface="Calibri"/>
                        <a:ea typeface="Calibri"/>
                        <a:cs typeface="Times New Roman"/>
                      </a:endParaRPr>
                    </a:p>
                  </a:txBody>
                  <a:tcPr marL="68580" marR="68580" marT="0" marB="0"/>
                </a:tc>
              </a:tr>
              <a:tr h="1778941">
                <a:tc>
                  <a:txBody>
                    <a:bodyPr/>
                    <a:lstStyle/>
                    <a:p>
                      <a:pPr marL="0">
                        <a:lnSpc>
                          <a:spcPct val="115000"/>
                        </a:lnSpc>
                        <a:spcAft>
                          <a:spcPts val="0"/>
                        </a:spcAft>
                      </a:pPr>
                      <a:r>
                        <a:rPr lang="en-GB" sz="1200" dirty="0">
                          <a:solidFill>
                            <a:srgbClr val="002060"/>
                          </a:solidFill>
                        </a:rPr>
                        <a:t>JULY 2011</a:t>
                      </a:r>
                      <a:endParaRPr lang="en-GB" sz="1100" dirty="0">
                        <a:solidFill>
                          <a:srgbClr val="002060"/>
                        </a:solidFill>
                        <a:latin typeface="Calibri"/>
                        <a:ea typeface="Calibri"/>
                        <a:cs typeface="Times New Roman"/>
                      </a:endParaRPr>
                    </a:p>
                  </a:txBody>
                  <a:tcPr marL="68580" marR="68580" marT="0" marB="0"/>
                </a:tc>
                <a:tc>
                  <a:txBody>
                    <a:bodyPr/>
                    <a:lstStyle/>
                    <a:p>
                      <a:pPr marL="0" algn="l">
                        <a:lnSpc>
                          <a:spcPct val="115000"/>
                        </a:lnSpc>
                        <a:spcAft>
                          <a:spcPts val="0"/>
                        </a:spcAft>
                      </a:pPr>
                      <a:r>
                        <a:rPr lang="en-GB" sz="1200" dirty="0" smtClean="0">
                          <a:solidFill>
                            <a:srgbClr val="002060"/>
                          </a:solidFill>
                        </a:rPr>
                        <a:t>At </a:t>
                      </a:r>
                      <a:r>
                        <a:rPr lang="en-GB" sz="1200" dirty="0">
                          <a:solidFill>
                            <a:srgbClr val="002060"/>
                          </a:solidFill>
                        </a:rPr>
                        <a:t>a full Council meeting Cllr X said to Cllr Y “ Councillor, give </a:t>
                      </a:r>
                      <a:r>
                        <a:rPr lang="en-GB" sz="1200" dirty="0" smtClean="0">
                          <a:solidFill>
                            <a:srgbClr val="002060"/>
                          </a:solidFill>
                        </a:rPr>
                        <a:t>your  a**e a </a:t>
                      </a:r>
                      <a:r>
                        <a:rPr lang="en-GB" sz="1200" dirty="0">
                          <a:solidFill>
                            <a:srgbClr val="002060"/>
                          </a:solidFill>
                        </a:rPr>
                        <a:t>chance” – Cllr Y complained</a:t>
                      </a:r>
                      <a:endParaRPr lang="en-GB" sz="1100" dirty="0">
                        <a:solidFill>
                          <a:srgbClr val="002060"/>
                        </a:solidFill>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2060"/>
                          </a:solidFill>
                        </a:rPr>
                        <a:t> Yes</a:t>
                      </a:r>
                      <a:endParaRPr lang="en-GB" sz="1100" dirty="0">
                        <a:solidFill>
                          <a:srgbClr val="002060"/>
                        </a:solidFill>
                        <a:latin typeface="Calibri"/>
                        <a:ea typeface="Calibri"/>
                        <a:cs typeface="Times New Roman"/>
                      </a:endParaRPr>
                    </a:p>
                  </a:txBody>
                  <a:tcPr marL="68580" marR="68580" marT="0" marB="0"/>
                </a:tc>
                <a:tc>
                  <a:txBody>
                    <a:bodyPr/>
                    <a:lstStyle/>
                    <a:p>
                      <a:pPr>
                        <a:lnSpc>
                          <a:spcPct val="115000"/>
                        </a:lnSpc>
                        <a:spcAft>
                          <a:spcPts val="0"/>
                        </a:spcAft>
                      </a:pPr>
                      <a:r>
                        <a:rPr lang="en-GB" sz="1200" dirty="0">
                          <a:solidFill>
                            <a:srgbClr val="002060"/>
                          </a:solidFill>
                          <a:latin typeface="Arial"/>
                          <a:ea typeface="Calibri"/>
                          <a:cs typeface="Times New Roman"/>
                        </a:rPr>
                        <a:t>Cllr X was reprimanded</a:t>
                      </a:r>
                      <a:endParaRPr lang="en-GB" sz="1100" dirty="0">
                        <a:solidFill>
                          <a:srgbClr val="002060"/>
                        </a:solidFill>
                        <a:latin typeface="Calibri"/>
                        <a:ea typeface="Calibri"/>
                        <a:cs typeface="Times New Roman"/>
                      </a:endParaRPr>
                    </a:p>
                  </a:txBody>
                  <a:tcPr marL="68580" marR="68580" marT="0" marB="0"/>
                </a:tc>
              </a:tr>
              <a:tr h="2075432">
                <a:tc>
                  <a:txBody>
                    <a:bodyPr/>
                    <a:lstStyle/>
                    <a:p>
                      <a:pPr>
                        <a:lnSpc>
                          <a:spcPct val="115000"/>
                        </a:lnSpc>
                        <a:spcAft>
                          <a:spcPts val="0"/>
                        </a:spcAft>
                      </a:pPr>
                      <a:r>
                        <a:rPr lang="en-GB" sz="1200" dirty="0">
                          <a:solidFill>
                            <a:srgbClr val="002060"/>
                          </a:solidFill>
                        </a:rPr>
                        <a:t>DECEMBER 2011</a:t>
                      </a:r>
                      <a:endParaRPr lang="en-GB" sz="1100" dirty="0">
                        <a:solidFill>
                          <a:srgbClr val="002060"/>
                        </a:solidFill>
                        <a:latin typeface="Calibri"/>
                        <a:ea typeface="Calibri"/>
                        <a:cs typeface="Times New Roman"/>
                      </a:endParaRPr>
                    </a:p>
                  </a:txBody>
                  <a:tcPr marL="68580" marR="68580" marT="0" marB="0"/>
                </a:tc>
                <a:tc>
                  <a:txBody>
                    <a:bodyPr/>
                    <a:lstStyle/>
                    <a:p>
                      <a:pPr>
                        <a:lnSpc>
                          <a:spcPct val="115000"/>
                        </a:lnSpc>
                        <a:spcAft>
                          <a:spcPts val="0"/>
                        </a:spcAft>
                      </a:pPr>
                      <a:r>
                        <a:rPr lang="en-GB" sz="1200" dirty="0">
                          <a:solidFill>
                            <a:srgbClr val="002060"/>
                          </a:solidFill>
                        </a:rPr>
                        <a:t>At a Development Control meeting Cllr X described the conditions of an application site “as bad as a gypsy site” –Cllr Y complained </a:t>
                      </a:r>
                      <a:endParaRPr lang="en-GB" sz="1100" dirty="0">
                        <a:solidFill>
                          <a:srgbClr val="002060"/>
                        </a:solidFill>
                        <a:latin typeface="Calibri"/>
                        <a:ea typeface="Calibri"/>
                        <a:cs typeface="Times New Roman"/>
                      </a:endParaRPr>
                    </a:p>
                  </a:txBody>
                  <a:tcPr marL="68580" marR="68580" marT="0" marB="0"/>
                </a:tc>
                <a:tc>
                  <a:txBody>
                    <a:bodyPr/>
                    <a:lstStyle/>
                    <a:p>
                      <a:pPr marL="0">
                        <a:lnSpc>
                          <a:spcPct val="115000"/>
                        </a:lnSpc>
                        <a:spcAft>
                          <a:spcPts val="0"/>
                        </a:spcAft>
                      </a:pPr>
                      <a:r>
                        <a:rPr lang="en-GB" sz="1200" dirty="0" smtClean="0">
                          <a:solidFill>
                            <a:srgbClr val="002060"/>
                          </a:solidFill>
                        </a:rPr>
                        <a:t>No </a:t>
                      </a:r>
                    </a:p>
                    <a:p>
                      <a:pPr marL="0">
                        <a:lnSpc>
                          <a:spcPct val="115000"/>
                        </a:lnSpc>
                        <a:spcAft>
                          <a:spcPts val="0"/>
                        </a:spcAft>
                      </a:pPr>
                      <a:endParaRPr lang="en-GB" sz="1100" dirty="0">
                        <a:solidFill>
                          <a:srgbClr val="002060"/>
                        </a:solidFill>
                      </a:endParaRPr>
                    </a:p>
                    <a:p>
                      <a:pPr marL="0">
                        <a:lnSpc>
                          <a:spcPct val="115000"/>
                        </a:lnSpc>
                        <a:spcAft>
                          <a:spcPts val="0"/>
                        </a:spcAft>
                      </a:pPr>
                      <a:r>
                        <a:rPr lang="en-GB" sz="1200" dirty="0" smtClean="0">
                          <a:solidFill>
                            <a:srgbClr val="002060"/>
                          </a:solidFill>
                        </a:rPr>
                        <a:t>Cllr </a:t>
                      </a:r>
                      <a:r>
                        <a:rPr lang="en-GB" sz="1200" dirty="0">
                          <a:solidFill>
                            <a:srgbClr val="002060"/>
                          </a:solidFill>
                        </a:rPr>
                        <a:t>X accepted he made the remark and apologised immediately after</a:t>
                      </a:r>
                      <a:endParaRPr lang="en-GB" sz="1100" dirty="0">
                        <a:solidFill>
                          <a:srgbClr val="002060"/>
                        </a:solidFill>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2060"/>
                          </a:solidFill>
                          <a:latin typeface="Arial"/>
                          <a:ea typeface="Calibri"/>
                          <a:cs typeface="Times New Roman"/>
                        </a:rPr>
                        <a:t>N/A</a:t>
                      </a:r>
                      <a:endParaRPr lang="en-GB" sz="1100" dirty="0">
                        <a:solidFill>
                          <a:srgbClr val="002060"/>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nvGraphicFramePr>
        <p:xfrm>
          <a:off x="323850" y="735392"/>
          <a:ext cx="8568952" cy="5284408"/>
        </p:xfrm>
        <a:graphic>
          <a:graphicData uri="http://schemas.openxmlformats.org/drawingml/2006/table">
            <a:tbl>
              <a:tblPr firstRow="1" bandRow="1">
                <a:tableStyleId>{93296810-A885-4BE3-A3E7-6D5BEEA58F35}</a:tableStyleId>
              </a:tblPr>
              <a:tblGrid>
                <a:gridCol w="2142238"/>
                <a:gridCol w="2142238"/>
                <a:gridCol w="2142238"/>
                <a:gridCol w="2142238"/>
              </a:tblGrid>
              <a:tr h="361901">
                <a:tc>
                  <a:txBody>
                    <a:bodyPr/>
                    <a:lstStyle/>
                    <a:p>
                      <a:pPr marL="457200">
                        <a:lnSpc>
                          <a:spcPct val="115000"/>
                        </a:lnSpc>
                        <a:spcAft>
                          <a:spcPts val="0"/>
                        </a:spcAft>
                      </a:pPr>
                      <a:r>
                        <a:rPr lang="en-GB" sz="1200" dirty="0"/>
                        <a:t>HEARING DATE</a:t>
                      </a:r>
                      <a:endParaRPr lang="en-GB" sz="1100" dirty="0">
                        <a:latin typeface="Calibri"/>
                        <a:ea typeface="Calibri"/>
                        <a:cs typeface="Times New Roman"/>
                      </a:endParaRPr>
                    </a:p>
                  </a:txBody>
                  <a:tcPr marL="68580" marR="68580" marT="0" marB="0"/>
                </a:tc>
                <a:tc>
                  <a:txBody>
                    <a:bodyPr/>
                    <a:lstStyle/>
                    <a:p>
                      <a:pPr marL="457200">
                        <a:lnSpc>
                          <a:spcPct val="115000"/>
                        </a:lnSpc>
                        <a:spcAft>
                          <a:spcPts val="0"/>
                        </a:spcAft>
                      </a:pPr>
                      <a:r>
                        <a:rPr lang="en-GB" sz="1200" dirty="0"/>
                        <a:t>COMPLAINT</a:t>
                      </a:r>
                      <a:endParaRPr lang="en-GB" sz="1100" dirty="0">
                        <a:latin typeface="Calibri"/>
                        <a:ea typeface="Calibri"/>
                        <a:cs typeface="Times New Roman"/>
                      </a:endParaRPr>
                    </a:p>
                  </a:txBody>
                  <a:tcPr marL="68580" marR="68580" marT="0" marB="0"/>
                </a:tc>
                <a:tc>
                  <a:txBody>
                    <a:bodyPr/>
                    <a:lstStyle/>
                    <a:p>
                      <a:pPr marL="457200">
                        <a:lnSpc>
                          <a:spcPct val="115000"/>
                        </a:lnSpc>
                        <a:spcAft>
                          <a:spcPts val="0"/>
                        </a:spcAft>
                      </a:pPr>
                      <a:r>
                        <a:rPr lang="en-GB" sz="1200" dirty="0"/>
                        <a:t>BREACH YES/NO</a:t>
                      </a:r>
                      <a:endParaRPr lang="en-GB" sz="1100" dirty="0">
                        <a:latin typeface="Calibri"/>
                        <a:ea typeface="Calibri"/>
                        <a:cs typeface="Times New Roman"/>
                      </a:endParaRPr>
                    </a:p>
                  </a:txBody>
                  <a:tcPr marL="68580" marR="68580" marT="0" marB="0"/>
                </a:tc>
                <a:tc>
                  <a:txBody>
                    <a:bodyPr/>
                    <a:lstStyle/>
                    <a:p>
                      <a:pPr>
                        <a:lnSpc>
                          <a:spcPct val="115000"/>
                        </a:lnSpc>
                        <a:spcAft>
                          <a:spcPts val="0"/>
                        </a:spcAft>
                      </a:pPr>
                      <a:r>
                        <a:rPr lang="en-GB" sz="1200" dirty="0"/>
                        <a:t>SANCTION</a:t>
                      </a:r>
                      <a:endParaRPr lang="en-GB" sz="1100" dirty="0">
                        <a:solidFill>
                          <a:schemeClr val="bg1"/>
                        </a:solidFill>
                        <a:latin typeface="Calibri"/>
                        <a:ea typeface="Calibri"/>
                        <a:cs typeface="Times New Roman"/>
                      </a:endParaRPr>
                    </a:p>
                  </a:txBody>
                  <a:tcPr marL="68580" marR="68580" marT="0" marB="0"/>
                </a:tc>
              </a:tr>
              <a:tr h="2067893">
                <a:tc>
                  <a:txBody>
                    <a:bodyPr/>
                    <a:lstStyle/>
                    <a:p>
                      <a:pPr marL="0">
                        <a:lnSpc>
                          <a:spcPct val="115000"/>
                        </a:lnSpc>
                        <a:spcAft>
                          <a:spcPts val="0"/>
                        </a:spcAft>
                      </a:pPr>
                      <a:r>
                        <a:rPr lang="en-GB" sz="1200" dirty="0">
                          <a:solidFill>
                            <a:srgbClr val="000000"/>
                          </a:solidFill>
                          <a:latin typeface="Arial"/>
                          <a:ea typeface="Calibri"/>
                          <a:cs typeface="Times New Roman"/>
                        </a:rPr>
                        <a:t>DECEMBER 2011</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At a Development Control meeting Cllr X was alleged to have made abusive remarks to Cllr Y and asked him ‘to come outside and sort this’ which Cllr Y took as a threat – Cllr Y complained</a:t>
                      </a:r>
                      <a:endParaRPr lang="en-GB" sz="1100" dirty="0">
                        <a:latin typeface="Calibri"/>
                        <a:ea typeface="Calibri"/>
                        <a:cs typeface="Times New Roman"/>
                      </a:endParaRPr>
                    </a:p>
                  </a:txBody>
                  <a:tcPr marL="68580" marR="68580" marT="0" marB="0"/>
                </a:tc>
                <a:tc>
                  <a:txBody>
                    <a:bodyPr/>
                    <a:lstStyle/>
                    <a:p>
                      <a:pPr>
                        <a:lnSpc>
                          <a:spcPct val="115000"/>
                        </a:lnSpc>
                        <a:spcAft>
                          <a:spcPts val="0"/>
                        </a:spcAft>
                      </a:pPr>
                      <a:r>
                        <a:rPr lang="en-GB" sz="1200" dirty="0">
                          <a:solidFill>
                            <a:srgbClr val="000000"/>
                          </a:solidFill>
                          <a:latin typeface="Arial"/>
                          <a:ea typeface="Calibri"/>
                          <a:cs typeface="Times New Roman"/>
                        </a:rPr>
                        <a:t>No </a:t>
                      </a:r>
                      <a:endParaRPr lang="en-GB" sz="1100" dirty="0">
                        <a:latin typeface="Calibri"/>
                        <a:ea typeface="Calibri"/>
                        <a:cs typeface="Times New Roman"/>
                      </a:endParaRPr>
                    </a:p>
                    <a:p>
                      <a:pPr>
                        <a:lnSpc>
                          <a:spcPct val="115000"/>
                        </a:lnSpc>
                        <a:spcAft>
                          <a:spcPts val="0"/>
                        </a:spcAft>
                      </a:pPr>
                      <a:r>
                        <a:rPr lang="en-GB" sz="1200" dirty="0">
                          <a:solidFill>
                            <a:srgbClr val="000000"/>
                          </a:solidFill>
                          <a:latin typeface="Arial"/>
                          <a:ea typeface="Calibri"/>
                          <a:cs typeface="Times New Roman"/>
                        </a:rPr>
                        <a:t>Based on evidence no decision could be made on the context of the use of the words ‘come outside and sort this’ as the wording could be open to wider interpretation</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N/A</a:t>
                      </a:r>
                      <a:endParaRPr lang="en-GB" sz="1100" dirty="0">
                        <a:latin typeface="Calibri"/>
                        <a:ea typeface="Calibri"/>
                        <a:cs typeface="Times New Roman"/>
                      </a:endParaRPr>
                    </a:p>
                  </a:txBody>
                  <a:tcPr marL="68580" marR="68580" marT="0" marB="0"/>
                </a:tc>
              </a:tr>
              <a:tr h="2854614">
                <a:tc>
                  <a:txBody>
                    <a:bodyPr/>
                    <a:lstStyle/>
                    <a:p>
                      <a:pPr marL="0">
                        <a:lnSpc>
                          <a:spcPct val="115000"/>
                        </a:lnSpc>
                        <a:spcAft>
                          <a:spcPts val="0"/>
                        </a:spcAft>
                      </a:pPr>
                      <a:r>
                        <a:rPr lang="en-GB" sz="1200" dirty="0">
                          <a:solidFill>
                            <a:srgbClr val="000000"/>
                          </a:solidFill>
                          <a:latin typeface="Arial"/>
                          <a:ea typeface="Calibri"/>
                          <a:cs typeface="Times New Roman"/>
                        </a:rPr>
                        <a:t>DECEMBER 2011</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At a meeting of full Council Cllr X made inappropriate comments by stating the word ‘corrupt’ in a venomous manner and which was directed at a particular political groups’ Members – Cllr Y complained</a:t>
                      </a:r>
                      <a:endParaRPr lang="en-GB" sz="1100" dirty="0">
                        <a:latin typeface="Calibri"/>
                        <a:ea typeface="Calibri"/>
                        <a:cs typeface="Times New Roman"/>
                      </a:endParaRPr>
                    </a:p>
                  </a:txBody>
                  <a:tcPr marL="68580" marR="68580" marT="0" marB="0"/>
                </a:tc>
                <a:tc>
                  <a:txBody>
                    <a:bodyPr/>
                    <a:lstStyle/>
                    <a:p>
                      <a:pPr>
                        <a:lnSpc>
                          <a:spcPct val="115000"/>
                        </a:lnSpc>
                        <a:spcAft>
                          <a:spcPts val="0"/>
                        </a:spcAft>
                      </a:pPr>
                      <a:r>
                        <a:rPr lang="en-GB" sz="1200">
                          <a:solidFill>
                            <a:srgbClr val="000000"/>
                          </a:solidFill>
                          <a:latin typeface="Arial"/>
                          <a:ea typeface="Calibri"/>
                          <a:cs typeface="Times New Roman"/>
                        </a:rPr>
                        <a:t>No</a:t>
                      </a:r>
                      <a:endParaRPr lang="en-GB" sz="1100">
                        <a:latin typeface="Calibri"/>
                        <a:ea typeface="Calibri"/>
                        <a:cs typeface="Times New Roman"/>
                      </a:endParaRPr>
                    </a:p>
                    <a:p>
                      <a:pPr>
                        <a:lnSpc>
                          <a:spcPct val="115000"/>
                        </a:lnSpc>
                        <a:spcAft>
                          <a:spcPts val="0"/>
                        </a:spcAft>
                      </a:pPr>
                      <a:r>
                        <a:rPr lang="en-GB" sz="1200">
                          <a:solidFill>
                            <a:srgbClr val="000000"/>
                          </a:solidFill>
                          <a:latin typeface="Arial"/>
                          <a:ea typeface="Calibri"/>
                          <a:cs typeface="Times New Roman"/>
                        </a:rPr>
                        <a:t>Concluded word corrupt was used but because of differing opinions Committee could not come to an agreement on the context in which the word ‘corrupt was used – he could have used the word corrupt to mean ‘blatantly wrong’ and not to connote any dishonesty on behalf of any Member. </a:t>
                      </a:r>
                      <a:endParaRPr lang="en-GB" sz="110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N/A</a:t>
                      </a:r>
                      <a:endParaRPr lang="en-GB"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457201"/>
          <a:ext cx="8712968" cy="6019800"/>
        </p:xfrm>
        <a:graphic>
          <a:graphicData uri="http://schemas.openxmlformats.org/drawingml/2006/table">
            <a:tbl>
              <a:tblPr firstRow="1" bandRow="1">
                <a:tableStyleId>{93296810-A885-4BE3-A3E7-6D5BEEA58F35}</a:tableStyleId>
              </a:tblPr>
              <a:tblGrid>
                <a:gridCol w="2178242"/>
                <a:gridCol w="2178242"/>
                <a:gridCol w="2178242"/>
                <a:gridCol w="2178242"/>
              </a:tblGrid>
              <a:tr h="258295">
                <a:tc>
                  <a:txBody>
                    <a:bodyPr/>
                    <a:lstStyle/>
                    <a:p>
                      <a:pPr marL="457200">
                        <a:lnSpc>
                          <a:spcPct val="115000"/>
                        </a:lnSpc>
                        <a:spcAft>
                          <a:spcPts val="0"/>
                        </a:spcAft>
                      </a:pPr>
                      <a:r>
                        <a:rPr lang="en-GB" sz="1200" dirty="0" smtClean="0"/>
                        <a:t>HEARING DATE</a:t>
                      </a:r>
                      <a:endParaRPr lang="en-GB" sz="1100" dirty="0">
                        <a:latin typeface="Calibri"/>
                        <a:ea typeface="Calibri"/>
                        <a:cs typeface="Times New Roman"/>
                      </a:endParaRPr>
                    </a:p>
                  </a:txBody>
                  <a:tcPr marL="68580" marR="68580" marT="0" marB="0"/>
                </a:tc>
                <a:tc>
                  <a:txBody>
                    <a:bodyPr/>
                    <a:lstStyle/>
                    <a:p>
                      <a:pPr marL="457200">
                        <a:lnSpc>
                          <a:spcPct val="115000"/>
                        </a:lnSpc>
                        <a:spcAft>
                          <a:spcPts val="0"/>
                        </a:spcAft>
                      </a:pPr>
                      <a:r>
                        <a:rPr lang="en-GB" sz="1200"/>
                        <a:t>COMPLAINT</a:t>
                      </a:r>
                      <a:endParaRPr lang="en-GB" sz="1100">
                        <a:latin typeface="Calibri"/>
                        <a:ea typeface="Calibri"/>
                        <a:cs typeface="Times New Roman"/>
                      </a:endParaRPr>
                    </a:p>
                  </a:txBody>
                  <a:tcPr marL="68580" marR="68580" marT="0" marB="0"/>
                </a:tc>
                <a:tc>
                  <a:txBody>
                    <a:bodyPr/>
                    <a:lstStyle/>
                    <a:p>
                      <a:pPr marL="457200">
                        <a:lnSpc>
                          <a:spcPct val="115000"/>
                        </a:lnSpc>
                        <a:spcAft>
                          <a:spcPts val="0"/>
                        </a:spcAft>
                      </a:pPr>
                      <a:r>
                        <a:rPr lang="en-GB" sz="1200" dirty="0"/>
                        <a:t>BREACH YES/NO</a:t>
                      </a:r>
                      <a:endParaRPr lang="en-GB" sz="1100" dirty="0">
                        <a:latin typeface="Calibri"/>
                        <a:ea typeface="Calibri"/>
                        <a:cs typeface="Times New Roman"/>
                      </a:endParaRPr>
                    </a:p>
                  </a:txBody>
                  <a:tcPr marL="68580" marR="68580" marT="0" marB="0"/>
                </a:tc>
                <a:tc>
                  <a:txBody>
                    <a:bodyPr/>
                    <a:lstStyle/>
                    <a:p>
                      <a:pPr>
                        <a:lnSpc>
                          <a:spcPct val="115000"/>
                        </a:lnSpc>
                        <a:spcAft>
                          <a:spcPts val="0"/>
                        </a:spcAft>
                      </a:pPr>
                      <a:r>
                        <a:rPr lang="en-GB" sz="1200" dirty="0"/>
                        <a:t>SANCTION</a:t>
                      </a:r>
                      <a:endParaRPr lang="en-GB" sz="1100" dirty="0">
                        <a:latin typeface="Calibri"/>
                        <a:ea typeface="Calibri"/>
                        <a:cs typeface="Times New Roman"/>
                      </a:endParaRPr>
                    </a:p>
                  </a:txBody>
                  <a:tcPr marL="68580" marR="68580" marT="0" marB="0"/>
                </a:tc>
              </a:tr>
              <a:tr h="2742729">
                <a:tc>
                  <a:txBody>
                    <a:bodyPr/>
                    <a:lstStyle/>
                    <a:p>
                      <a:pPr marL="0">
                        <a:lnSpc>
                          <a:spcPct val="115000"/>
                        </a:lnSpc>
                        <a:spcAft>
                          <a:spcPts val="0"/>
                        </a:spcAft>
                      </a:pPr>
                      <a:r>
                        <a:rPr lang="en-GB" sz="1200" dirty="0">
                          <a:solidFill>
                            <a:srgbClr val="000000"/>
                          </a:solidFill>
                          <a:latin typeface="Arial"/>
                          <a:ea typeface="Calibri"/>
                          <a:cs typeface="Times New Roman"/>
                        </a:rPr>
                        <a:t>JANUARY 2012</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At a full Council  meeting Cllr X during a debate referred to Members of a particular political group as ‘hypocritical parasites’ in a very threatening manner. Cllr Y complained. Cllr Y felt statement went beyond normal cut and thrust of political debate.  </a:t>
                      </a:r>
                      <a:endParaRPr lang="en-GB" sz="1100" dirty="0">
                        <a:latin typeface="Calibri"/>
                        <a:ea typeface="Calibri"/>
                        <a:cs typeface="Times New Roman"/>
                      </a:endParaRPr>
                    </a:p>
                  </a:txBody>
                  <a:tcPr marL="68580" marR="68580" marT="0" marB="0"/>
                </a:tc>
                <a:tc>
                  <a:txBody>
                    <a:bodyPr/>
                    <a:lstStyle/>
                    <a:p>
                      <a:pPr>
                        <a:lnSpc>
                          <a:spcPct val="115000"/>
                        </a:lnSpc>
                        <a:spcAft>
                          <a:spcPts val="0"/>
                        </a:spcAft>
                      </a:pPr>
                      <a:r>
                        <a:rPr lang="en-GB" sz="1200" dirty="0">
                          <a:solidFill>
                            <a:srgbClr val="000000"/>
                          </a:solidFill>
                          <a:latin typeface="Arial"/>
                          <a:ea typeface="Calibri"/>
                          <a:cs typeface="Times New Roman"/>
                        </a:rPr>
                        <a:t>Yes </a:t>
                      </a:r>
                      <a:endParaRPr lang="en-GB" sz="1100" dirty="0">
                        <a:latin typeface="Calibri"/>
                        <a:ea typeface="Calibri"/>
                        <a:cs typeface="Times New Roman"/>
                      </a:endParaRPr>
                    </a:p>
                    <a:p>
                      <a:pPr>
                        <a:lnSpc>
                          <a:spcPct val="115000"/>
                        </a:lnSpc>
                        <a:spcAft>
                          <a:spcPts val="0"/>
                        </a:spcAft>
                      </a:pPr>
                      <a:r>
                        <a:rPr lang="en-GB" sz="1200" dirty="0">
                          <a:solidFill>
                            <a:srgbClr val="000000"/>
                          </a:solidFill>
                          <a:latin typeface="Arial"/>
                          <a:ea typeface="Calibri"/>
                          <a:cs typeface="Times New Roman"/>
                        </a:rPr>
                        <a:t>Cllr X did not deny using term and evidence he continued to use it on Twitter.  </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Cllr X was reprimanded</a:t>
                      </a:r>
                      <a:endParaRPr lang="en-GB" sz="1100" dirty="0">
                        <a:latin typeface="Calibri"/>
                        <a:ea typeface="Calibri"/>
                        <a:cs typeface="Times New Roman"/>
                      </a:endParaRPr>
                    </a:p>
                  </a:txBody>
                  <a:tcPr marL="68580" marR="68580" marT="0" marB="0"/>
                </a:tc>
              </a:tr>
              <a:tr h="3018776">
                <a:tc>
                  <a:txBody>
                    <a:bodyPr/>
                    <a:lstStyle/>
                    <a:p>
                      <a:pPr marL="0">
                        <a:lnSpc>
                          <a:spcPct val="115000"/>
                        </a:lnSpc>
                        <a:spcAft>
                          <a:spcPts val="0"/>
                        </a:spcAft>
                      </a:pPr>
                      <a:r>
                        <a:rPr lang="en-GB" sz="1200" dirty="0">
                          <a:solidFill>
                            <a:srgbClr val="000000"/>
                          </a:solidFill>
                          <a:latin typeface="Arial"/>
                          <a:ea typeface="Calibri"/>
                          <a:cs typeface="Times New Roman"/>
                        </a:rPr>
                        <a:t>MARCH 2013</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At a full Council meeting Cllr X referred to Cllr Y as a ‘bigot’ during debate in response to a statement made by Cllr Y. Cllr Y complained and Cllr X put in a counter-complaint about the statement made by Cllr Y who referred to polish people as ‘poles’</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No</a:t>
                      </a:r>
                      <a:endParaRPr lang="en-GB" sz="1100" dirty="0">
                        <a:latin typeface="Calibri"/>
                        <a:ea typeface="Calibri"/>
                        <a:cs typeface="Times New Roman"/>
                      </a:endParaRPr>
                    </a:p>
                    <a:p>
                      <a:pPr marL="0">
                        <a:lnSpc>
                          <a:spcPct val="115000"/>
                        </a:lnSpc>
                        <a:spcAft>
                          <a:spcPts val="0"/>
                        </a:spcAft>
                      </a:pPr>
                      <a:r>
                        <a:rPr lang="en-GB" sz="1200" dirty="0">
                          <a:solidFill>
                            <a:srgbClr val="000000"/>
                          </a:solidFill>
                          <a:latin typeface="Arial"/>
                          <a:ea typeface="Calibri"/>
                          <a:cs typeface="Times New Roman"/>
                        </a:rPr>
                        <a:t>Conflicting evidence presented to Committee as to the use of the word ‘bigot’ or ‘bigotry’ and the context in which the words were used</a:t>
                      </a:r>
                      <a:endParaRPr lang="en-GB" sz="1100" dirty="0">
                        <a:latin typeface="Calibri"/>
                        <a:ea typeface="Calibri"/>
                        <a:cs typeface="Times New Roman"/>
                      </a:endParaRPr>
                    </a:p>
                    <a:p>
                      <a:pPr marL="0">
                        <a:lnSpc>
                          <a:spcPct val="115000"/>
                        </a:lnSpc>
                        <a:spcAft>
                          <a:spcPts val="0"/>
                        </a:spcAft>
                      </a:pPr>
                      <a:r>
                        <a:rPr lang="en-GB" sz="1200" dirty="0">
                          <a:solidFill>
                            <a:srgbClr val="000000"/>
                          </a:solidFill>
                          <a:latin typeface="Arial"/>
                          <a:ea typeface="Calibri"/>
                          <a:cs typeface="Times New Roman"/>
                        </a:rPr>
                        <a:t>No breach found and Committee Members noted the need for Members to appreciate the cut and thrust of political debate. </a:t>
                      </a:r>
                      <a:endParaRPr lang="en-GB" sz="1100" dirty="0">
                        <a:latin typeface="Calibri"/>
                        <a:ea typeface="Calibri"/>
                        <a:cs typeface="Times New Roman"/>
                      </a:endParaRPr>
                    </a:p>
                  </a:txBody>
                  <a:tcPr marL="68580" marR="68580" marT="0" marB="0"/>
                </a:tc>
                <a:tc>
                  <a:txBody>
                    <a:bodyPr/>
                    <a:lstStyle/>
                    <a:p>
                      <a:pPr marL="0">
                        <a:lnSpc>
                          <a:spcPct val="115000"/>
                        </a:lnSpc>
                        <a:spcAft>
                          <a:spcPts val="0"/>
                        </a:spcAft>
                      </a:pPr>
                      <a:r>
                        <a:rPr lang="en-GB" sz="1200" dirty="0">
                          <a:solidFill>
                            <a:srgbClr val="000000"/>
                          </a:solidFill>
                          <a:latin typeface="Arial"/>
                          <a:ea typeface="Calibri"/>
                          <a:cs typeface="Times New Roman"/>
                        </a:rPr>
                        <a:t>N/A</a:t>
                      </a:r>
                      <a:endParaRPr lang="en-GB"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cap="all" dirty="0" smtClean="0">
                <a:solidFill>
                  <a:srgbClr val="002060"/>
                </a:solidFill>
                <a:latin typeface="Arial" pitchFamily="34" charset="0"/>
                <a:cs typeface="Arial" pitchFamily="34" charset="0"/>
              </a:rPr>
              <a:t>Findings</a:t>
            </a:r>
            <a:r>
              <a:rPr lang="en-GB" sz="2800" b="1" dirty="0" smtClean="0">
                <a:solidFill>
                  <a:srgbClr val="002060"/>
                </a:solidFill>
                <a:latin typeface="Arial" pitchFamily="34" charset="0"/>
                <a:cs typeface="Arial" pitchFamily="34" charset="0"/>
              </a:rPr>
              <a:t/>
            </a:r>
            <a:br>
              <a:rPr lang="en-GB" sz="2800" b="1" dirty="0" smtClean="0">
                <a:solidFill>
                  <a:srgbClr val="002060"/>
                </a:solidFill>
                <a:latin typeface="Arial" pitchFamily="34" charset="0"/>
                <a:cs typeface="Arial" pitchFamily="34" charset="0"/>
              </a:rPr>
            </a:br>
            <a:endParaRPr lang="en-GB"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r>
              <a:rPr lang="en-GB" sz="2800" dirty="0" smtClean="0">
                <a:solidFill>
                  <a:srgbClr val="002060"/>
                </a:solidFill>
                <a:latin typeface="Arial" pitchFamily="34" charset="0"/>
                <a:cs typeface="Arial" pitchFamily="34" charset="0"/>
              </a:rPr>
              <a:t>Members must take responsibility for the complaint – pursuing it and responding promptly to requests for information.</a:t>
            </a:r>
          </a:p>
          <a:p>
            <a:pPr algn="just">
              <a:buNone/>
            </a:pPr>
            <a:endParaRPr lang="en-GB" sz="2800" dirty="0" smtClean="0">
              <a:solidFill>
                <a:srgbClr val="002060"/>
              </a:solidFill>
              <a:latin typeface="Arial" pitchFamily="34" charset="0"/>
              <a:cs typeface="Arial" pitchFamily="34" charset="0"/>
            </a:endParaRPr>
          </a:p>
          <a:p>
            <a:pPr algn="just"/>
            <a:r>
              <a:rPr lang="en-GB" sz="2800" dirty="0" smtClean="0">
                <a:solidFill>
                  <a:srgbClr val="002060"/>
                </a:solidFill>
                <a:latin typeface="Arial" pitchFamily="34" charset="0"/>
                <a:cs typeface="Arial" pitchFamily="34" charset="0"/>
              </a:rPr>
              <a:t>Motives – spike in complaints before an election.</a:t>
            </a:r>
          </a:p>
          <a:p>
            <a:pPr algn="just"/>
            <a:endParaRPr lang="en-GB" sz="2800" dirty="0" smtClean="0">
              <a:solidFill>
                <a:srgbClr val="002060"/>
              </a:solidFill>
              <a:latin typeface="Arial" pitchFamily="34" charset="0"/>
              <a:cs typeface="Arial" pitchFamily="34" charset="0"/>
            </a:endParaRPr>
          </a:p>
          <a:p>
            <a:pPr algn="just"/>
            <a:r>
              <a:rPr lang="en-GB" sz="2800" dirty="0" smtClean="0">
                <a:solidFill>
                  <a:srgbClr val="002060"/>
                </a:solidFill>
                <a:latin typeface="Arial" pitchFamily="34" charset="0"/>
                <a:cs typeface="Arial" pitchFamily="34" charset="0"/>
              </a:rPr>
              <a:t>Importance of a strong panel/committee membership hearing and dealing with complaints.</a:t>
            </a:r>
          </a:p>
          <a:p>
            <a:pPr algn="just"/>
            <a:endParaRPr lang="en-GB" sz="2800" dirty="0" smtClean="0">
              <a:solidFill>
                <a:srgbClr val="002060"/>
              </a:solidFill>
              <a:latin typeface="Arial" pitchFamily="34" charset="0"/>
              <a:cs typeface="Arial" pitchFamily="34" charset="0"/>
            </a:endParaRPr>
          </a:p>
          <a:p>
            <a:pPr algn="just"/>
            <a:r>
              <a:rPr lang="en-GB" sz="2800" dirty="0" smtClean="0">
                <a:solidFill>
                  <a:srgbClr val="002060"/>
                </a:solidFill>
                <a:latin typeface="Arial" pitchFamily="34" charset="0"/>
                <a:cs typeface="Arial" pitchFamily="34" charset="0"/>
              </a:rPr>
              <a:t>Has led to improvement in behaviour – No new cases since April 2013  - Led to a better understanding of what would be considered a legitimate complaint – boundaries of cut &amp; thrust of political debate.</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DD1163E49F5B47AC8FEA12B08C8FEE" ma:contentTypeVersion="2" ma:contentTypeDescription="Create a new document." ma:contentTypeScope="" ma:versionID="3e2b50dc1783c0f461972b7a14a12d45">
  <xsd:schema xmlns:xsd="http://www.w3.org/2001/XMLSchema" xmlns:xs="http://www.w3.org/2001/XMLSchema" xmlns:p="http://schemas.microsoft.com/office/2006/metadata/properties" xmlns:ns1="http://schemas.microsoft.com/sharepoint/v3" targetNamespace="http://schemas.microsoft.com/office/2006/metadata/properties" ma:root="true" ma:fieldsID="820e671d3fe8cdd3879b3fe8f223677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8E8F86-45F7-4420-87AD-D0DF9B00FBAF}"/>
</file>

<file path=customXml/itemProps2.xml><?xml version="1.0" encoding="utf-8"?>
<ds:datastoreItem xmlns:ds="http://schemas.openxmlformats.org/officeDocument/2006/customXml" ds:itemID="{009240C1-4FC4-40BC-9E77-5225E5C7DDB6}"/>
</file>

<file path=customXml/itemProps3.xml><?xml version="1.0" encoding="utf-8"?>
<ds:datastoreItem xmlns:ds="http://schemas.openxmlformats.org/officeDocument/2006/customXml" ds:itemID="{D906772A-E0FE-4FAB-9C07-897EFF26A802}"/>
</file>

<file path=docProps/app.xml><?xml version="1.0" encoding="utf-8"?>
<Properties xmlns="http://schemas.openxmlformats.org/officeDocument/2006/extended-properties" xmlns:vt="http://schemas.openxmlformats.org/officeDocument/2006/docPropsVTypes">
  <TotalTime>119</TotalTime>
  <Words>898</Words>
  <Application>Microsoft Office PowerPoint</Application>
  <PresentationFormat>On-screen Show (4:3)</PresentationFormat>
  <Paragraphs>98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BACKGROUND - Nature of Code of Conduct Complaints /  Ombudsman’s Position</vt:lpstr>
      <vt:lpstr>PowerPoint Presentation</vt:lpstr>
      <vt:lpstr> REMINDER –  Why have a Local Resolution Process? </vt:lpstr>
      <vt:lpstr> RCT Local Resolution Protocol and Procedures </vt:lpstr>
      <vt:lpstr>PowerPoint Presentation</vt:lpstr>
      <vt:lpstr>PowerPoint Presentation</vt:lpstr>
      <vt:lpstr>PowerPoint Presentation</vt:lpstr>
      <vt:lpstr>Findings </vt:lpstr>
      <vt:lpstr>  FUTURE   </vt:lpstr>
      <vt:lpstr>         DISCUSSION AND QUESTIONS  FROM THE FLOOR </vt:lpstr>
    </vt:vector>
  </TitlesOfParts>
  <Company>Rhondda Cynon Taff CBC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Davis, Jayne (Secretary)</cp:lastModifiedBy>
  <cp:revision>16</cp:revision>
  <cp:lastPrinted>2015-10-15T12:55:42Z</cp:lastPrinted>
  <dcterms:created xsi:type="dcterms:W3CDTF">2015-09-28T14:54:13Z</dcterms:created>
  <dcterms:modified xsi:type="dcterms:W3CDTF">2015-10-15T12:57:04Z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0x010100E9DD1163E49F5B47AC8FEA12B08C8FEE</vt:lpwstr>
  </property>
  <property fmtid="{D5CDD505-2E9C-101B-9397-08002B2CF9AE}" pid="3" name="Order">
    <vt:r8>500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